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udio/unknown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5" r:id="rId3"/>
    <p:sldId id="257" r:id="rId4"/>
    <p:sldId id="258" r:id="rId5"/>
    <p:sldId id="268" r:id="rId6"/>
    <p:sldId id="259" r:id="rId7"/>
    <p:sldId id="261" r:id="rId8"/>
    <p:sldId id="263" r:id="rId9"/>
    <p:sldId id="266" r:id="rId10"/>
    <p:sldId id="267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4715"/>
  </p:normalViewPr>
  <p:slideViewPr>
    <p:cSldViewPr snapToGrid="0" snapToObjects="1">
      <p:cViewPr>
        <p:scale>
          <a:sx n="110" d="100"/>
          <a:sy n="110" d="100"/>
        </p:scale>
        <p:origin x="119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FE10DE-6FB9-BC48-8108-6FACB1B11EF3}" type="datetimeFigureOut">
              <a:rPr kumimoji="1" lang="ko-KR" altLang="en-US" smtClean="0"/>
              <a:t>2018. 10. 21.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F35C9-7531-744B-8D4E-2CCE634D25C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3866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F35C9-7531-744B-8D4E-2CCE634D25C6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971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audio" Target="../media/audio1.bin"/><Relationship Id="rId1" Type="http://schemas.openxmlformats.org/officeDocument/2006/relationships/audio" Target="../media/audio1.bin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audio" Target="../media/audio1.bin"/><Relationship Id="rId1" Type="http://schemas.openxmlformats.org/officeDocument/2006/relationships/audio" Target="../media/audio1.bin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audio" Target="../media/audio1.bin"/><Relationship Id="rId1" Type="http://schemas.openxmlformats.org/officeDocument/2006/relationships/audio" Target="../media/audio1.bin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audio" Target="../media/audio1.bin"/><Relationship Id="rId1" Type="http://schemas.openxmlformats.org/officeDocument/2006/relationships/audio" Target="../media/audio1.bin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audio" Target="../media/audio1.bin"/><Relationship Id="rId1" Type="http://schemas.openxmlformats.org/officeDocument/2006/relationships/audio" Target="../media/audio1.bin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audio" Target="../media/audio1.bin"/><Relationship Id="rId1" Type="http://schemas.openxmlformats.org/officeDocument/2006/relationships/audio" Target="../media/audio1.bin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audio" Target="../media/audio1.bin"/><Relationship Id="rId1" Type="http://schemas.openxmlformats.org/officeDocument/2006/relationships/audio" Target="../media/audio1.bin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audio" Target="../media/audio1.bin"/><Relationship Id="rId1" Type="http://schemas.openxmlformats.org/officeDocument/2006/relationships/audio" Target="../media/audio1.bin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audio" Target="../media/audio1.bin"/><Relationship Id="rId1" Type="http://schemas.openxmlformats.org/officeDocument/2006/relationships/audio" Target="../media/audio1.bin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audio" Target="../media/audio1.bin"/><Relationship Id="rId1" Type="http://schemas.openxmlformats.org/officeDocument/2006/relationships/audio" Target="../media/audio1.bin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audio" Target="../media/audio1.bin"/><Relationship Id="rId1" Type="http://schemas.openxmlformats.org/officeDocument/2006/relationships/audio" Target="../media/audio1.bin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audio" Target="../media/audio1.bin"/><Relationship Id="rId1" Type="http://schemas.openxmlformats.org/officeDocument/2006/relationships/audio" Target="../media/audio1.bin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audio" Target="../media/audio1.bin"/><Relationship Id="rId2" Type="http://schemas.openxmlformats.org/officeDocument/2006/relationships/slideMaster" Target="../slideMasters/slideMaster1.xml"/><Relationship Id="rId3" Type="http://schemas.openxmlformats.org/officeDocument/2006/relationships/audio" Target="../media/audio1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audio" Target="../media/audio1.bin"/><Relationship Id="rId1" Type="http://schemas.openxmlformats.org/officeDocument/2006/relationships/audio" Target="../media/audio1.bin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audio" Target="../media/audio1.bin"/><Relationship Id="rId1" Type="http://schemas.openxmlformats.org/officeDocument/2006/relationships/audio" Target="../media/audio1.bin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audio" Target="../media/audio1.bin"/><Relationship Id="rId1" Type="http://schemas.openxmlformats.org/officeDocument/2006/relationships/audio" Target="../media/audio1.bin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audio" Target="../media/audio1.bin"/><Relationship Id="rId1" Type="http://schemas.openxmlformats.org/officeDocument/2006/relationships/audio" Target="../media/audio1.bin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1" name="Phaser"/>
          </p:stSnd>
        </p:sndAc>
      </p:transition>
    </mc:Choice>
    <mc:Fallback xmlns="">
      <p:transition spd="slow">
        <p:push dir="u"/>
        <p:sndAc>
          <p:stSnd>
            <p:snd r:embed="rId4" name="Phaser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1" name="Phaser"/>
          </p:stSnd>
        </p:sndAc>
      </p:transition>
    </mc:Choice>
    <mc:Fallback xmlns="">
      <p:transition spd="slow">
        <p:push dir="u"/>
        <p:sndAc>
          <p:stSnd>
            <p:snd r:embed="rId4" name="Phaser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1" name="Phaser"/>
          </p:stSnd>
        </p:sndAc>
      </p:transition>
    </mc:Choice>
    <mc:Fallback xmlns="">
      <p:transition spd="slow">
        <p:push dir="u"/>
        <p:sndAc>
          <p:stSnd>
            <p:snd r:embed="rId4" name="Phaser"/>
          </p:stSnd>
        </p:sndAc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1" name="Phaser"/>
          </p:stSnd>
        </p:sndAc>
      </p:transition>
    </mc:Choice>
    <mc:Fallback xmlns="">
      <p:transition spd="slow">
        <p:push dir="u"/>
        <p:sndAc>
          <p:stSnd>
            <p:snd r:embed="rId4" name="Phaser"/>
          </p:stSnd>
        </p:sndAc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1" name="Phaser"/>
          </p:stSnd>
        </p:sndAc>
      </p:transition>
    </mc:Choice>
    <mc:Fallback xmlns="">
      <p:transition spd="slow">
        <p:push dir="u"/>
        <p:sndAc>
          <p:stSnd>
            <p:snd r:embed="rId4" name="Phaser"/>
          </p:stSnd>
        </p:sndAc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1" name="Phaser"/>
          </p:stSnd>
        </p:sndAc>
      </p:transition>
    </mc:Choice>
    <mc:Fallback xmlns="">
      <p:transition spd="slow">
        <p:push dir="u"/>
        <p:sndAc>
          <p:stSnd>
            <p:snd r:embed="rId4" name="Phaser"/>
          </p:stSnd>
        </p:sndAc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1" name="Phaser"/>
          </p:stSnd>
        </p:sndAc>
      </p:transition>
    </mc:Choice>
    <mc:Fallback xmlns="">
      <p:transition spd="slow">
        <p:push dir="u"/>
        <p:sndAc>
          <p:stSnd>
            <p:snd r:embed="rId4" name="Phaser"/>
          </p:stSnd>
        </p:sndAc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1" name="Phaser"/>
          </p:stSnd>
        </p:sndAc>
      </p:transition>
    </mc:Choice>
    <mc:Fallback xmlns="">
      <p:transition spd="slow">
        <p:push dir="u"/>
        <p:sndAc>
          <p:stSnd>
            <p:snd r:embed="rId4" name="Phaser"/>
          </p:stSnd>
        </p:sndAc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1" name="Phaser"/>
          </p:stSnd>
        </p:sndAc>
      </p:transition>
    </mc:Choice>
    <mc:Fallback xmlns="">
      <p:transition spd="slow">
        <p:push dir="u"/>
        <p:sndAc>
          <p:stSnd>
            <p:snd r:embed="rId4" name="Phaser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1" name="Phaser"/>
          </p:stSnd>
        </p:sndAc>
      </p:transition>
    </mc:Choice>
    <mc:Fallback xmlns="">
      <p:transition spd="slow">
        <p:push dir="u"/>
        <p:sndAc>
          <p:stSnd>
            <p:snd r:embed="rId4" name="Phaser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1" name="Phaser"/>
          </p:stSnd>
        </p:sndAc>
      </p:transition>
    </mc:Choice>
    <mc:Fallback xmlns="">
      <p:transition spd="slow">
        <p:push dir="u"/>
        <p:sndAc>
          <p:stSnd>
            <p:snd r:embed="rId4" name="Phaser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1" name="Phaser"/>
          </p:stSnd>
        </p:sndAc>
      </p:transition>
    </mc:Choice>
    <mc:Fallback xmlns="">
      <p:transition spd="slow">
        <p:push dir="u"/>
        <p:sndAc>
          <p:stSnd>
            <p:snd r:embed="rId4" name="Phaser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1" name="Phaser"/>
          </p:stSnd>
        </p:sndAc>
      </p:transition>
    </mc:Choice>
    <mc:Fallback xmlns="">
      <p:transition spd="slow">
        <p:push dir="u"/>
        <p:sndAc>
          <p:stSnd>
            <p:snd r:embed="rId3" name="Phaser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1" name="Phaser"/>
          </p:stSnd>
        </p:sndAc>
      </p:transition>
    </mc:Choice>
    <mc:Fallback xmlns="">
      <p:transition spd="slow">
        <p:push dir="u"/>
        <p:sndAc>
          <p:stSnd>
            <p:snd r:embed="rId4" name="Phaser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1" name="Phaser"/>
          </p:stSnd>
        </p:sndAc>
      </p:transition>
    </mc:Choice>
    <mc:Fallback xmlns="">
      <p:transition spd="slow">
        <p:push dir="u"/>
        <p:sndAc>
          <p:stSnd>
            <p:snd r:embed="rId4" name="Phaser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1" name="Phaser"/>
          </p:stSnd>
        </p:sndAc>
      </p:transition>
    </mc:Choice>
    <mc:Fallback xmlns="">
      <p:transition spd="slow">
        <p:push dir="u"/>
        <p:sndAc>
          <p:stSnd>
            <p:snd r:embed="rId4" name="Phaser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1" name="Phaser"/>
          </p:stSnd>
        </p:sndAc>
      </p:transition>
    </mc:Choice>
    <mc:Fallback xmlns="">
      <p:transition spd="slow">
        <p:push dir="u"/>
        <p:sndAc>
          <p:stSnd>
            <p:snd r:embed="rId4" name="Phaser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audio" Target="../media/audio1.bin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audio" Target="../media/audio1.bin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19" name="Phaser"/>
          </p:stSnd>
        </p:sndAc>
      </p:transition>
    </mc:Choice>
    <mc:Fallback xmlns="">
      <p:transition spd="slow">
        <p:push dir="u"/>
        <p:sndAc>
          <p:stSnd>
            <p:snd r:embed="rId20" name="Phaser"/>
          </p:stSnd>
        </p:sndAc>
      </p:transition>
    </mc:Fallback>
  </mc:AlternateConten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bin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audio" Target="../media/audio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bin"/><Relationship Id="rId4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tronomy.com/news/2017/12/space-junk-sensor" TargetMode="External"/><Relationship Id="rId4" Type="http://schemas.openxmlformats.org/officeDocument/2006/relationships/hyperlink" Target="https://imgur.com/gallery/BCN1A" TargetMode="External"/><Relationship Id="rId5" Type="http://schemas.openxmlformats.org/officeDocument/2006/relationships/hyperlink" Target="https://bigthink.com/news/heres-the-damage-a-tiny-speck-of-space-debris-can-do-at-15000mph" TargetMode="External"/><Relationship Id="rId6" Type="http://schemas.openxmlformats.org/officeDocument/2006/relationships/hyperlink" Target="http://fisicaondemusica.unimore.it/Rifrazione_del_suono_en.html" TargetMode="External"/><Relationship Id="rId7" Type="http://schemas.openxmlformats.org/officeDocument/2006/relationships/hyperlink" Target="http://www.fonetiks.info/praat/praat.htm" TargetMode="External"/><Relationship Id="rId8" Type="http://schemas.openxmlformats.org/officeDocument/2006/relationships/hyperlink" Target="https://allthingsnuclear.org/dlochbaum/nuclear-pipe-nightmares" TargetMode="External"/><Relationship Id="rId9" Type="http://schemas.openxmlformats.org/officeDocument/2006/relationships/hyperlink" Target="https://en.wikipedia.org/wiki/Space_debris" TargetMode="External"/><Relationship Id="rId10" Type="http://schemas.openxmlformats.org/officeDocument/2006/relationships/audio" Target="../media/audio1.bin"/><Relationship Id="rId1" Type="http://schemas.openxmlformats.org/officeDocument/2006/relationships/slideLayout" Target="../slideLayouts/slideLayout6.xml"/><Relationship Id="rId2" Type="http://schemas.openxmlformats.org/officeDocument/2006/relationships/audio" Target="../media/audio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4" Type="http://schemas.openxmlformats.org/officeDocument/2006/relationships/audio" Target="../media/audio4.bin"/><Relationship Id="rId5" Type="http://schemas.openxmlformats.org/officeDocument/2006/relationships/audio" Target="../media/audio5.bin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9.jpeg"/><Relationship Id="rId10" Type="http://schemas.openxmlformats.org/officeDocument/2006/relationships/image" Target="../media/image10.png"/><Relationship Id="rId11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bin"/><Relationship Id="rId4" Type="http://schemas.openxmlformats.org/officeDocument/2006/relationships/audio" Target="../media/audio6.bin"/><Relationship Id="rId5" Type="http://schemas.openxmlformats.org/officeDocument/2006/relationships/image" Target="../media/image11.jpg"/><Relationship Id="rId6" Type="http://schemas.openxmlformats.org/officeDocument/2006/relationships/image" Target="../media/image12.png"/><Relationship Id="rId7" Type="http://schemas.openxmlformats.org/officeDocument/2006/relationships/image" Target="../media/image13.jpg"/><Relationship Id="rId8" Type="http://schemas.openxmlformats.org/officeDocument/2006/relationships/image" Target="../media/image14.jpg"/><Relationship Id="rId9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bin"/><Relationship Id="rId4" Type="http://schemas.openxmlformats.org/officeDocument/2006/relationships/audio" Target="../media/audio6.bin"/><Relationship Id="rId5" Type="http://schemas.openxmlformats.org/officeDocument/2006/relationships/image" Target="../media/image15.gif"/><Relationship Id="rId6" Type="http://schemas.openxmlformats.org/officeDocument/2006/relationships/image" Target="../media/image16.gif"/><Relationship Id="rId7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bin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bin"/><Relationship Id="rId4" Type="http://schemas.openxmlformats.org/officeDocument/2006/relationships/audio" Target="../media/audio6.bin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bin"/><Relationship Id="rId4" Type="http://schemas.openxmlformats.org/officeDocument/2006/relationships/audio" Target="../media/audio6.bin"/><Relationship Id="rId5" Type="http://schemas.openxmlformats.org/officeDocument/2006/relationships/image" Target="../media/image21.png"/><Relationship Id="rId6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bin"/><Relationship Id="rId4" Type="http://schemas.openxmlformats.org/officeDocument/2006/relationships/audio" Target="../media/audio6.bin"/><Relationship Id="rId5" Type="http://schemas.openxmlformats.org/officeDocument/2006/relationships/image" Target="../media/image22.gif"/><Relationship Id="rId6" Type="http://schemas.openxmlformats.org/officeDocument/2006/relationships/image" Target="../media/image23.gif"/><Relationship Id="rId7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bin"/><Relationship Id="rId4" Type="http://schemas.openxmlformats.org/officeDocument/2006/relationships/audio" Target="../media/audio6.bin"/><Relationship Id="rId5" Type="http://schemas.openxmlformats.org/officeDocument/2006/relationships/image" Target="../media/image24.jpg"/><Relationship Id="rId6" Type="http://schemas.openxmlformats.org/officeDocument/2006/relationships/image" Target="../media/image25.jpg"/><Relationship Id="rId7" Type="http://schemas.openxmlformats.org/officeDocument/2006/relationships/image" Target="../media/image26.jpg"/><Relationship Id="rId8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90308" y="3511561"/>
            <a:ext cx="11250051" cy="1446835"/>
          </a:xfrm>
        </p:spPr>
        <p:txBody>
          <a:bodyPr>
            <a:noAutofit/>
          </a:bodyPr>
          <a:lstStyle/>
          <a:p>
            <a:pPr algn="l"/>
            <a:r>
              <a:rPr kumimoji="1" lang="en-US" altLang="ko-KR" sz="2800" b="1" dirty="0">
                <a:latin typeface="Gungsuh" charset="-127"/>
                <a:ea typeface="Gungsuh" charset="-127"/>
                <a:cs typeface="Gungsuh" charset="-127"/>
              </a:rPr>
              <a:t>“If you want to find the secrets of the universe, think in terms of energy, frequency and vibration</a:t>
            </a:r>
            <a:r>
              <a:rPr kumimoji="1" lang="en-US" altLang="ko-KR" sz="2800" b="1" dirty="0" smtClean="0">
                <a:latin typeface="Gungsuh" charset="-127"/>
                <a:ea typeface="Gungsuh" charset="-127"/>
                <a:cs typeface="Gungsuh" charset="-127"/>
              </a:rPr>
              <a:t>.”</a:t>
            </a:r>
            <a:br>
              <a:rPr kumimoji="1" lang="en-US" altLang="ko-KR" sz="2800" b="1" dirty="0" smtClean="0">
                <a:latin typeface="Gungsuh" charset="-127"/>
                <a:ea typeface="Gungsuh" charset="-127"/>
                <a:cs typeface="Gungsuh" charset="-127"/>
              </a:rPr>
            </a:br>
            <a:r>
              <a:rPr kumimoji="1" lang="en-US" altLang="ko-KR" sz="2800" b="1" dirty="0">
                <a:latin typeface="Gungsuh" charset="-127"/>
                <a:ea typeface="Gungsuh" charset="-127"/>
                <a:cs typeface="Gungsuh" charset="-127"/>
              </a:rPr>
              <a:t> </a:t>
            </a:r>
            <a:br>
              <a:rPr kumimoji="1" lang="en-US" altLang="ko-KR" sz="2800" b="1" dirty="0">
                <a:latin typeface="Gungsuh" charset="-127"/>
                <a:ea typeface="Gungsuh" charset="-127"/>
                <a:cs typeface="Gungsuh" charset="-127"/>
              </a:rPr>
            </a:br>
            <a:r>
              <a:rPr kumimoji="1" lang="en-US" altLang="ko-KR" sz="2800" b="1" dirty="0">
                <a:latin typeface="Gungsuh" charset="-127"/>
                <a:ea typeface="Gungsuh" charset="-127"/>
                <a:cs typeface="Gungsuh" charset="-127"/>
              </a:rPr>
              <a:t>― Nikola </a:t>
            </a:r>
            <a:r>
              <a:rPr kumimoji="1" lang="en-US" altLang="ko-KR" sz="2800" b="1" dirty="0" smtClean="0">
                <a:latin typeface="Gungsuh" charset="-127"/>
                <a:ea typeface="Gungsuh" charset="-127"/>
                <a:cs typeface="Gungsuh" charset="-127"/>
              </a:rPr>
              <a:t>Tesla-</a:t>
            </a:r>
            <a:endParaRPr kumimoji="1" lang="ko-KR" altLang="en-US" sz="2800" b="1" dirty="0">
              <a:latin typeface="Gungsuh" charset="-127"/>
              <a:ea typeface="Gungsuh" charset="-127"/>
              <a:cs typeface="Gungsuh" charset="-127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8125429" y="5888803"/>
            <a:ext cx="3372278" cy="708809"/>
          </a:xfrm>
        </p:spPr>
        <p:txBody>
          <a:bodyPr>
            <a:noAutofit/>
          </a:bodyPr>
          <a:lstStyle/>
          <a:p>
            <a:pPr algn="ctr"/>
            <a:r>
              <a:rPr kumimoji="1" lang="en-US" altLang="ko-KR" sz="5400" dirty="0" err="1" smtClean="0">
                <a:latin typeface="Apple SD Gothic Neo Light" charset="-127"/>
                <a:ea typeface="Apple SD Gothic Neo Light" charset="-127"/>
                <a:cs typeface="Apple SD Gothic Neo Light" charset="-127"/>
              </a:rPr>
              <a:t>Fleacho</a:t>
            </a:r>
            <a:endParaRPr kumimoji="1" lang="en-US" altLang="ko-KR" sz="2400" dirty="0" smtClean="0">
              <a:latin typeface="Apple SD Gothic Neo Light" charset="-127"/>
              <a:ea typeface="Apple SD Gothic Neo Light" charset="-127"/>
              <a:cs typeface="Apple SD Gothic Neo Light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94" y="-111527"/>
            <a:ext cx="2901026" cy="290102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263" y="260457"/>
            <a:ext cx="2436444" cy="24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4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sion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s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40756" y="321276"/>
            <a:ext cx="10131425" cy="6227805"/>
          </a:xfrm>
        </p:spPr>
        <p:txBody>
          <a:bodyPr>
            <a:noAutofit/>
          </a:bodyPr>
          <a:lstStyle/>
          <a:p>
            <a:pPr algn="ctr"/>
            <a:r>
              <a:rPr kumimoji="1" lang="en-US" altLang="ko-KR" sz="9600" b="1" dirty="0" smtClean="0">
                <a:latin typeface="Gungsuh" charset="-127"/>
                <a:ea typeface="Gungsuh" charset="-127"/>
                <a:cs typeface="Gungsuh" charset="-127"/>
              </a:rPr>
              <a:t>Q &amp; A</a:t>
            </a:r>
            <a:endParaRPr kumimoji="1" lang="ko-KR" altLang="en-US" sz="9600" b="1" dirty="0">
              <a:latin typeface="Gungsuh" charset="-127"/>
              <a:ea typeface="Gungsuh" charset="-127"/>
              <a:cs typeface="Gungsuh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90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Phaser"/>
          </p:stSnd>
        </p:sndAc>
      </p:transition>
    </mc:Choice>
    <mc:Fallback xmlns="">
      <p:transition spd="slow">
        <p:push dir="u"/>
        <p:sndAc>
          <p:stSnd>
            <p:snd r:embed="rId4" name="Phaser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s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2" y="609601"/>
            <a:ext cx="8658224" cy="490538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 smtClean="0"/>
              <a:t>References</a:t>
            </a:r>
            <a:endParaRPr kumimoji="1"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688" y="1648498"/>
            <a:ext cx="109464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dirty="0"/>
              <a:t>Figure 1: </a:t>
            </a:r>
            <a:r>
              <a:rPr kumimoji="1" lang="en-US" altLang="ko-KR" dirty="0">
                <a:hlinkClick r:id="rId3"/>
              </a:rPr>
              <a:t>http://</a:t>
            </a:r>
            <a:r>
              <a:rPr kumimoji="1" lang="en-US" altLang="ko-KR" dirty="0" smtClean="0">
                <a:hlinkClick r:id="rId3"/>
              </a:rPr>
              <a:t>www.astronomy.com/news/2017/12/space-junk-sensor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/>
              <a:t>Figure 2: </a:t>
            </a:r>
            <a:r>
              <a:rPr kumimoji="1" lang="en-US" altLang="ko-KR" dirty="0">
                <a:hlinkClick r:id="rId4"/>
              </a:rPr>
              <a:t>https://</a:t>
            </a:r>
            <a:r>
              <a:rPr kumimoji="1" lang="en-US" altLang="ko-KR" dirty="0" smtClean="0">
                <a:hlinkClick r:id="rId4"/>
              </a:rPr>
              <a:t>imgur.com/gallery/BCN1A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/>
              <a:t>Figure 3: </a:t>
            </a:r>
            <a:r>
              <a:rPr kumimoji="1" lang="en-US" altLang="ko-KR" dirty="0">
                <a:hlinkClick r:id="rId5"/>
              </a:rPr>
              <a:t>https://</a:t>
            </a:r>
            <a:r>
              <a:rPr kumimoji="1" lang="en-US" altLang="ko-KR" dirty="0" smtClean="0">
                <a:hlinkClick r:id="rId5"/>
              </a:rPr>
              <a:t>bigthink.com/news/heres-the-damage-a-tiny-speck-of-space-debris-can-do-at-15000mph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/>
              <a:t>Figure 4: https://</a:t>
            </a:r>
            <a:r>
              <a:rPr kumimoji="1" lang="en-US" altLang="ko-KR" dirty="0" err="1"/>
              <a:t>www.abc.net.au</a:t>
            </a:r>
            <a:r>
              <a:rPr kumimoji="1" lang="en-US" altLang="ko-KR" dirty="0"/>
              <a:t>/news/2018-09-06/</a:t>
            </a:r>
            <a:r>
              <a:rPr kumimoji="1" lang="en-US" altLang="ko-KR" dirty="0" err="1"/>
              <a:t>russia</a:t>
            </a:r>
            <a:r>
              <a:rPr kumimoji="1" lang="en-US" altLang="ko-KR" dirty="0"/>
              <a:t>-investigates-if-space-station-leak-sabotage/10207344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Figure 5 </a:t>
            </a:r>
            <a:r>
              <a:rPr kumimoji="1" lang="en-US" altLang="ko-KR" dirty="0"/>
              <a:t>&amp; 6</a:t>
            </a:r>
            <a:r>
              <a:rPr kumimoji="1" lang="en-US" altLang="ko-KR" dirty="0" smtClean="0"/>
              <a:t>: </a:t>
            </a:r>
            <a:r>
              <a:rPr kumimoji="1" lang="en-US" altLang="ko-KR" dirty="0">
                <a:hlinkClick r:id="rId6"/>
              </a:rPr>
              <a:t>http://</a:t>
            </a:r>
            <a:r>
              <a:rPr kumimoji="1" lang="en-US" altLang="ko-KR" dirty="0" smtClean="0">
                <a:hlinkClick r:id="rId6"/>
              </a:rPr>
              <a:t>fisicaondemusica.unimore.it/Rifrazione_del_suono_en.html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/>
              <a:t>Figure </a:t>
            </a:r>
            <a:r>
              <a:rPr kumimoji="1" lang="en-US" altLang="ko-KR" dirty="0" smtClean="0"/>
              <a:t>10: </a:t>
            </a:r>
            <a:r>
              <a:rPr kumimoji="1" lang="en-US" altLang="ko-KR" dirty="0">
                <a:hlinkClick r:id="rId7"/>
              </a:rPr>
              <a:t>http://</a:t>
            </a:r>
            <a:r>
              <a:rPr kumimoji="1" lang="en-US" altLang="ko-KR" dirty="0" smtClean="0">
                <a:hlinkClick r:id="rId7"/>
              </a:rPr>
              <a:t>www.fonetiks.info/praat/praat.htm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/>
              <a:t>Figure </a:t>
            </a:r>
            <a:r>
              <a:rPr kumimoji="1" lang="en-US" altLang="ko-KR" dirty="0" smtClean="0"/>
              <a:t>11: </a:t>
            </a:r>
            <a:r>
              <a:rPr kumimoji="1" lang="en-US" altLang="ko-KR" dirty="0"/>
              <a:t>http://</a:t>
            </a:r>
            <a:r>
              <a:rPr kumimoji="1" lang="en-US" altLang="ko-KR" dirty="0" err="1"/>
              <a:t>www.asc-csa.gc.ca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eng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iss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dextre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about.asp</a:t>
            </a:r>
            <a:endParaRPr kumimoji="1" lang="en-US" altLang="ko-KR" dirty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Figure </a:t>
            </a:r>
            <a:r>
              <a:rPr kumimoji="1" lang="en-US" altLang="ko-KR" dirty="0" smtClean="0"/>
              <a:t>12: </a:t>
            </a:r>
            <a:r>
              <a:rPr kumimoji="1" lang="en-US" altLang="ko-KR" dirty="0"/>
              <a:t>https://</a:t>
            </a:r>
            <a:r>
              <a:rPr kumimoji="1" lang="en-US" altLang="ko-KR" dirty="0" err="1"/>
              <a:t>www.shutterstock.com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ko</a:t>
            </a:r>
            <a:r>
              <a:rPr kumimoji="1" lang="en-US" altLang="ko-KR" dirty="0"/>
              <a:t>/video/clip-27579400-observing-astronaut-fixing-iss-through-space-station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Figure </a:t>
            </a:r>
            <a:r>
              <a:rPr kumimoji="1" lang="en-US" altLang="ko-KR" dirty="0" smtClean="0"/>
              <a:t>13: </a:t>
            </a:r>
            <a:r>
              <a:rPr kumimoji="1" lang="en-US" altLang="ko-KR" dirty="0">
                <a:hlinkClick r:id="rId8"/>
              </a:rPr>
              <a:t>https://</a:t>
            </a:r>
            <a:r>
              <a:rPr kumimoji="1" lang="en-US" altLang="ko-KR" dirty="0" smtClean="0">
                <a:hlinkClick r:id="rId8"/>
              </a:rPr>
              <a:t>allthingsnuclear.org/dlochbaum/nuclear-pipe-nightmares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/>
              <a:t>Figure </a:t>
            </a:r>
            <a:r>
              <a:rPr kumimoji="1" lang="en-US" altLang="ko-KR" dirty="0" smtClean="0"/>
              <a:t>14: </a:t>
            </a:r>
            <a:r>
              <a:rPr kumimoji="1" lang="en-US" altLang="ko-KR" dirty="0"/>
              <a:t>https://</a:t>
            </a:r>
            <a:r>
              <a:rPr kumimoji="1" lang="en-US" altLang="ko-KR" dirty="0" err="1"/>
              <a:t>reneweconomy.com.au</a:t>
            </a:r>
            <a:r>
              <a:rPr kumimoji="1" lang="en-US" altLang="ko-KR" dirty="0"/>
              <a:t>/coal-fired-power-stations-dont-work-well-old-72946/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Figure </a:t>
            </a:r>
            <a:r>
              <a:rPr kumimoji="1" lang="en-US" altLang="ko-KR" dirty="0" smtClean="0"/>
              <a:t>15: </a:t>
            </a:r>
            <a:r>
              <a:rPr kumimoji="1" lang="en-US" altLang="ko-KR" dirty="0"/>
              <a:t>http://</a:t>
            </a:r>
            <a:r>
              <a:rPr kumimoji="1" lang="en-US" altLang="ko-KR" dirty="0" err="1"/>
              <a:t>ports.co.za</a:t>
            </a:r>
            <a:r>
              <a:rPr kumimoji="1" lang="en-US" altLang="ko-KR" dirty="0"/>
              <a:t>/news/article_2009_10_28_4704.html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>
                <a:hlinkClick r:id="rId9"/>
              </a:rPr>
              <a:t>https://</a:t>
            </a:r>
            <a:r>
              <a:rPr kumimoji="1" lang="en-US" altLang="ko-KR" dirty="0" smtClean="0">
                <a:hlinkClick r:id="rId9"/>
              </a:rPr>
              <a:t>en.wikipedia.org/wiki/Space_debris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46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Phaser"/>
          </p:stSnd>
        </p:sndAc>
      </p:transition>
    </mc:Choice>
    <mc:Fallback xmlns="">
      <p:transition spd="slow">
        <p:push dir="u"/>
        <p:sndAc>
          <p:stSnd>
            <p:snd r:embed="rId10" name="Phaser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00489" y="257704"/>
            <a:ext cx="5886449" cy="1456267"/>
          </a:xfrm>
        </p:spPr>
        <p:txBody>
          <a:bodyPr>
            <a:normAutofit/>
          </a:bodyPr>
          <a:lstStyle/>
          <a:p>
            <a:pPr marL="342900" indent="-342900"/>
            <a:r>
              <a:rPr kumimoji="1" lang="ko-KR" altLang="en-US" dirty="0">
                <a:latin typeface="Gungsuh" charset="-127"/>
                <a:ea typeface="Gungsuh" charset="-127"/>
                <a:cs typeface="Gungsuh" charset="-127"/>
              </a:rPr>
              <a:t/>
            </a:r>
            <a:br>
              <a:rPr kumimoji="1" lang="ko-KR" altLang="en-US" dirty="0">
                <a:latin typeface="Gungsuh" charset="-127"/>
                <a:ea typeface="Gungsuh" charset="-127"/>
                <a:cs typeface="Gungsuh" charset="-127"/>
              </a:rPr>
            </a:br>
            <a:endParaRPr kumimoji="1"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91525" y="192609"/>
            <a:ext cx="5595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7200" b="1" dirty="0" smtClean="0">
                <a:latin typeface="SignPainter HouseScript" charset="0"/>
                <a:ea typeface="SignPainter HouseScript" charset="0"/>
                <a:cs typeface="SignPainter HouseScript" charset="0"/>
              </a:rPr>
              <a:t>FLEACHO</a:t>
            </a:r>
            <a:endParaRPr kumimoji="1" lang="ko-KR" altLang="en-US" sz="7200" b="1" dirty="0">
              <a:latin typeface="SignPainter HouseScript" charset="0"/>
              <a:ea typeface="SignPainter HouseScript" charset="0"/>
              <a:cs typeface="SignPainter HouseScrip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840" y="4415302"/>
            <a:ext cx="21859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 smtClean="0">
                <a:latin typeface="Gungsuh" charset="-127"/>
                <a:ea typeface="Gungsuh" charset="-127"/>
                <a:cs typeface="Gungsuh" charset="-127"/>
              </a:rPr>
              <a:t>Mustafa</a:t>
            </a:r>
          </a:p>
          <a:p>
            <a:pPr algn="ctr"/>
            <a:r>
              <a:rPr kumimoji="1" lang="en-US" altLang="ko-KR" sz="1400" b="1" dirty="0" smtClean="0">
                <a:solidFill>
                  <a:schemeClr val="accent3">
                    <a:lumMod val="75000"/>
                  </a:schemeClr>
                </a:solidFill>
                <a:latin typeface="Gungsuh" charset="-127"/>
                <a:ea typeface="Gungsuh" charset="-127"/>
                <a:cs typeface="Gungsuh" charset="-127"/>
              </a:rPr>
              <a:t>Hustler</a:t>
            </a:r>
            <a:endParaRPr kumimoji="1" lang="ko-KR" altLang="en-US" sz="1400" b="1" dirty="0">
              <a:solidFill>
                <a:schemeClr val="accent3">
                  <a:lumMod val="75000"/>
                </a:schemeClr>
              </a:solidFill>
              <a:latin typeface="Gungsuh" charset="-127"/>
              <a:ea typeface="Gungsuh" charset="-127"/>
              <a:cs typeface="Gungsuh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58195" y="4415302"/>
            <a:ext cx="26605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 smtClean="0">
                <a:latin typeface="Gungsuh" charset="-127"/>
                <a:ea typeface="Gungsuh" charset="-127"/>
                <a:cs typeface="Gungsuh" charset="-127"/>
              </a:rPr>
              <a:t>Ahmed</a:t>
            </a:r>
          </a:p>
          <a:p>
            <a:pPr algn="ctr"/>
            <a:r>
              <a:rPr kumimoji="1" lang="en-US" altLang="ko-KR" sz="1400" b="1" dirty="0" smtClean="0">
                <a:solidFill>
                  <a:schemeClr val="accent3">
                    <a:lumMod val="75000"/>
                  </a:schemeClr>
                </a:solidFill>
                <a:latin typeface="Gungsuh" charset="-127"/>
                <a:ea typeface="Gungsuh" charset="-127"/>
                <a:cs typeface="Gungsuh" charset="-127"/>
              </a:rPr>
              <a:t>Hacker</a:t>
            </a:r>
            <a:endParaRPr kumimoji="1" lang="en-US" altLang="ko-KR" sz="1400" b="1" dirty="0">
              <a:solidFill>
                <a:schemeClr val="accent3">
                  <a:lumMod val="75000"/>
                </a:schemeClr>
              </a:solidFill>
              <a:latin typeface="Gungsuh" charset="-127"/>
              <a:ea typeface="Gungsuh" charset="-127"/>
              <a:cs typeface="Gungsuh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36202" y="4432222"/>
            <a:ext cx="22022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 smtClean="0">
                <a:latin typeface="Gungsuh" charset="-127"/>
                <a:ea typeface="Gungsuh" charset="-127"/>
                <a:cs typeface="Gungsuh" charset="-127"/>
              </a:rPr>
              <a:t>Yasser</a:t>
            </a:r>
            <a:r>
              <a:rPr kumimoji="1" lang="ko-KR" altLang="en-US" sz="1600" dirty="0" smtClean="0">
                <a:latin typeface="Gungsuh" charset="-127"/>
                <a:ea typeface="Gungsuh" charset="-127"/>
                <a:cs typeface="Gungsuh" charset="-127"/>
              </a:rPr>
              <a:t> </a:t>
            </a:r>
            <a:endParaRPr kumimoji="1" lang="en-US" altLang="ko-KR" sz="1600" dirty="0" smtClean="0">
              <a:latin typeface="Gungsuh" charset="-127"/>
              <a:ea typeface="Gungsuh" charset="-127"/>
              <a:cs typeface="Gungsuh" charset="-127"/>
            </a:endParaRPr>
          </a:p>
          <a:p>
            <a:pPr algn="ctr"/>
            <a:r>
              <a:rPr kumimoji="1" lang="en-US" altLang="ko-KR" sz="1400" b="1" dirty="0" smtClean="0">
                <a:solidFill>
                  <a:schemeClr val="accent3">
                    <a:lumMod val="75000"/>
                  </a:schemeClr>
                </a:solidFill>
                <a:latin typeface="Gungsuh" charset="-127"/>
                <a:ea typeface="Gungsuh" charset="-127"/>
                <a:cs typeface="Gungsuh" charset="-127"/>
              </a:rPr>
              <a:t>Designer</a:t>
            </a:r>
            <a:endParaRPr kumimoji="1" lang="en-US" altLang="ko-KR" sz="1400" b="1" dirty="0">
              <a:solidFill>
                <a:schemeClr val="accent3">
                  <a:lumMod val="75000"/>
                </a:schemeClr>
              </a:solidFill>
              <a:latin typeface="Gungsuh" charset="-127"/>
              <a:ea typeface="Gungsuh" charset="-127"/>
              <a:cs typeface="Gungsuh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70192" y="4401445"/>
            <a:ext cx="23742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 err="1" smtClean="0">
                <a:latin typeface="Gungsuh" charset="-127"/>
                <a:ea typeface="Gungsuh" charset="-127"/>
                <a:cs typeface="Gungsuh" charset="-127"/>
              </a:rPr>
              <a:t>Jeonghwan</a:t>
            </a:r>
            <a:endParaRPr kumimoji="1" lang="en-US" altLang="ko-KR" sz="1600" b="1" dirty="0" smtClean="0">
              <a:latin typeface="Gungsuh" charset="-127"/>
              <a:ea typeface="Gungsuh" charset="-127"/>
              <a:cs typeface="Gungsuh" charset="-127"/>
            </a:endParaRPr>
          </a:p>
          <a:p>
            <a:pPr algn="ctr"/>
            <a:r>
              <a:rPr kumimoji="1" lang="en-US" altLang="ko-KR" sz="1400" b="1" dirty="0" smtClean="0">
                <a:solidFill>
                  <a:schemeClr val="accent3">
                    <a:lumMod val="75000"/>
                  </a:schemeClr>
                </a:solidFill>
                <a:latin typeface="Gungsuh" charset="-127"/>
                <a:ea typeface="Gungsuh" charset="-127"/>
                <a:cs typeface="Gungsuh" charset="-127"/>
              </a:rPr>
              <a:t>Visionary</a:t>
            </a:r>
            <a:endParaRPr kumimoji="1" lang="ko-KR" altLang="en-US" sz="1400" b="1" dirty="0">
              <a:solidFill>
                <a:schemeClr val="accent3">
                  <a:lumMod val="75000"/>
                </a:schemeClr>
              </a:solidFill>
              <a:latin typeface="Gungsuh" charset="-127"/>
              <a:ea typeface="Gungsuh" charset="-127"/>
              <a:cs typeface="Gungsuh" charset="-127"/>
            </a:endParaRPr>
          </a:p>
        </p:txBody>
      </p:sp>
      <p:pic>
        <p:nvPicPr>
          <p:cNvPr id="15" name="내용 개체 틀 14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25" y="1713969"/>
            <a:ext cx="2633999" cy="259624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525" y="1713969"/>
            <a:ext cx="2627259" cy="270133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826" y="1713969"/>
            <a:ext cx="2603031" cy="270133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785" y="1713969"/>
            <a:ext cx="2543040" cy="270133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25" y="4952279"/>
            <a:ext cx="11333965" cy="176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4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3" name="Phaser"/>
          </p:stSnd>
        </p:sndAc>
      </p:transition>
    </mc:Choice>
    <mc:Fallback xmlns="">
      <p:transition spd="slow">
        <p:push dir="u"/>
        <p:sndAc>
          <p:stSnd>
            <p:snd r:embed="rId11" name="Phaser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ngo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oorbell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oorbell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oorbell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oorbell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oorbell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1" y="374823"/>
            <a:ext cx="10131425" cy="638431"/>
          </a:xfrm>
        </p:spPr>
        <p:txBody>
          <a:bodyPr>
            <a:normAutofit/>
          </a:bodyPr>
          <a:lstStyle/>
          <a:p>
            <a:r>
              <a:rPr kumimoji="1" lang="en-US" altLang="ko-KR" sz="2800" b="1" dirty="0">
                <a:latin typeface="Gungsuh" charset="-127"/>
                <a:ea typeface="Gungsuh" charset="-127"/>
                <a:cs typeface="Gungsuh" charset="-127"/>
              </a:rPr>
              <a:t>Background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7662" y="1124482"/>
            <a:ext cx="11588972" cy="1913596"/>
          </a:xfrm>
        </p:spPr>
        <p:txBody>
          <a:bodyPr>
            <a:normAutofit fontScale="85000" lnSpcReduction="10000"/>
          </a:bodyPr>
          <a:lstStyle/>
          <a:p>
            <a:pPr defTabSz="914400" latinLnBrk="0">
              <a:spcAft>
                <a:spcPts val="0"/>
              </a:spcAft>
              <a:buClrTx/>
              <a:buSzTx/>
            </a:pPr>
            <a:r>
              <a:rPr kumimoji="1" lang="en-US" altLang="ko-KR" sz="2000" b="1" dirty="0">
                <a:solidFill>
                  <a:schemeClr val="accent3">
                    <a:lumMod val="75000"/>
                  </a:schemeClr>
                </a:solidFill>
                <a:latin typeface="Gungsuh" charset="-127"/>
                <a:ea typeface="Gungsuh" charset="-127"/>
                <a:cs typeface="Gungsuh" charset="-127"/>
              </a:rPr>
              <a:t>Micro-Meteoroid and Orbital </a:t>
            </a:r>
            <a:r>
              <a:rPr kumimoji="1" lang="en-US" altLang="ko-KR" sz="2000" b="1" dirty="0" smtClean="0">
                <a:solidFill>
                  <a:schemeClr val="accent3">
                    <a:lumMod val="75000"/>
                  </a:schemeClr>
                </a:solidFill>
                <a:latin typeface="Gungsuh" charset="-127"/>
                <a:ea typeface="Gungsuh" charset="-127"/>
                <a:cs typeface="Gungsuh" charset="-127"/>
              </a:rPr>
              <a:t>Debris(MMOD) have  a significant threat to space exploration </a:t>
            </a:r>
          </a:p>
          <a:p>
            <a:pPr defTabSz="914400" latinLnBrk="0">
              <a:spcAft>
                <a:spcPts val="0"/>
              </a:spcAft>
              <a:buClrTx/>
              <a:buSzTx/>
            </a:pPr>
            <a:endParaRPr kumimoji="1" lang="en-US" altLang="ko-KR" sz="1700" b="1" dirty="0">
              <a:solidFill>
                <a:srgbClr val="FF0000"/>
              </a:solidFill>
              <a:latin typeface="Gungsuh" charset="-127"/>
              <a:ea typeface="Gungsuh" charset="-127"/>
              <a:cs typeface="Gungsuh" charset="-127"/>
            </a:endParaRPr>
          </a:p>
          <a:p>
            <a:pPr defTabSz="914400" latinLnBrk="0">
              <a:spcAft>
                <a:spcPts val="0"/>
              </a:spcAft>
              <a:buClrTx/>
              <a:buSzTx/>
              <a:buFont typeface="Wingdings" charset="2"/>
              <a:buChar char="Ø"/>
            </a:pPr>
            <a:r>
              <a:rPr kumimoji="1" lang="en-US" altLang="ko-KR" sz="1700" dirty="0">
                <a:latin typeface="Gungsuh" charset="-127"/>
                <a:ea typeface="Gungsuh" charset="-127"/>
                <a:cs typeface="Gungsuh" charset="-127"/>
              </a:rPr>
              <a:t>Average impact speeds for orbital debris on </a:t>
            </a:r>
            <a:r>
              <a:rPr kumimoji="1" lang="en-US" altLang="ko-KR" sz="1700" dirty="0" smtClean="0">
                <a:latin typeface="Gungsuh" charset="-127"/>
                <a:ea typeface="Gungsuh" charset="-127"/>
                <a:cs typeface="Gungsuh" charset="-127"/>
              </a:rPr>
              <a:t>spacecraft: 10</a:t>
            </a:r>
            <a:r>
              <a:rPr kumimoji="1" lang="en-US" altLang="ko-KR" sz="1700" dirty="0">
                <a:latin typeface="Gungsuh" charset="-127"/>
                <a:ea typeface="Gungsuh" charset="-127"/>
                <a:cs typeface="Gungsuh" charset="-127"/>
              </a:rPr>
              <a:t> km/s, and 20 km/s for </a:t>
            </a:r>
            <a:r>
              <a:rPr kumimoji="1" lang="en-US" altLang="ko-KR" sz="1700" dirty="0" smtClean="0">
                <a:latin typeface="Gungsuh" charset="-127"/>
                <a:ea typeface="Gungsuh" charset="-127"/>
                <a:cs typeface="Gungsuh" charset="-127"/>
              </a:rPr>
              <a:t>micrometeoroids </a:t>
            </a:r>
          </a:p>
          <a:p>
            <a:pPr defTabSz="914400" latinLnBrk="0">
              <a:spcAft>
                <a:spcPts val="0"/>
              </a:spcAft>
              <a:buClrTx/>
              <a:buSzTx/>
              <a:buFont typeface="Wingdings" charset="2"/>
              <a:buChar char="Ø"/>
            </a:pPr>
            <a:endParaRPr lang="en-US" altLang="ko-KR" b="1" dirty="0">
              <a:solidFill>
                <a:schemeClr val="accent3">
                  <a:lumMod val="75000"/>
                </a:schemeClr>
              </a:solidFill>
              <a:latin typeface="Gungsuh" charset="-127"/>
              <a:ea typeface="Gungsuh" charset="-127"/>
              <a:cs typeface="Gungsuh" charset="-127"/>
            </a:endParaRPr>
          </a:p>
          <a:p>
            <a:pPr defTabSz="914400" latinLnBrk="0"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latin typeface="Gungsuh" charset="-127"/>
                <a:ea typeface="Gungsuh" charset="-127"/>
                <a:cs typeface="Gungsuh" charset="-127"/>
              </a:rPr>
              <a:t>International Space </a:t>
            </a:r>
            <a:r>
              <a:rPr lang="en-US" altLang="ko-KR" sz="2000" b="1" dirty="0" smtClean="0">
                <a:solidFill>
                  <a:schemeClr val="accent3">
                    <a:lumMod val="75000"/>
                  </a:schemeClr>
                </a:solidFill>
                <a:latin typeface="Gungsuh" charset="-127"/>
                <a:ea typeface="Gungsuh" charset="-127"/>
                <a:cs typeface="Gungsuh" charset="-127"/>
              </a:rPr>
              <a:t>Station</a:t>
            </a:r>
          </a:p>
          <a:p>
            <a:pPr defTabSz="914400" latinLnBrk="0"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altLang="ko-KR" sz="1900" b="1" dirty="0">
              <a:solidFill>
                <a:srgbClr val="FF0000"/>
              </a:solidFill>
              <a:latin typeface="Gungsuh" charset="-127"/>
              <a:ea typeface="Gungsuh" charset="-127"/>
              <a:cs typeface="Gungsuh" charset="-127"/>
            </a:endParaRPr>
          </a:p>
          <a:p>
            <a:pPr defTabSz="914400" latinLnBrk="0">
              <a:spcAft>
                <a:spcPts val="0"/>
              </a:spcAft>
              <a:buClrTx/>
              <a:buSzTx/>
              <a:buFont typeface="Wingdings" charset="2"/>
              <a:buChar char="Ø"/>
            </a:pPr>
            <a:r>
              <a:rPr lang="en-US" altLang="ko-KR" sz="1700" dirty="0">
                <a:latin typeface="Gungsuh" charset="-127"/>
                <a:ea typeface="Gungsuh" charset="-127"/>
                <a:cs typeface="Gungsuh" charset="-127"/>
              </a:rPr>
              <a:t>Although the ISS uses </a:t>
            </a:r>
            <a:r>
              <a:rPr lang="en-US" altLang="ko-KR" sz="1700" dirty="0" smtClean="0">
                <a:latin typeface="Gungsuh" charset="-127"/>
                <a:ea typeface="Gungsuh" charset="-127"/>
                <a:cs typeface="Gungsuh" charset="-127"/>
              </a:rPr>
              <a:t>Whipple shielding</a:t>
            </a:r>
            <a:r>
              <a:rPr lang="en-US" altLang="ko-KR" sz="1700" dirty="0">
                <a:latin typeface="Gungsuh" charset="-127"/>
                <a:ea typeface="Gungsuh" charset="-127"/>
                <a:cs typeface="Gungsuh" charset="-127"/>
              </a:rPr>
              <a:t> to protect itself from minor </a:t>
            </a:r>
            <a:r>
              <a:rPr lang="en-US" altLang="ko-KR" sz="1700" dirty="0" smtClean="0">
                <a:latin typeface="Gungsuh" charset="-127"/>
                <a:ea typeface="Gungsuh" charset="-127"/>
                <a:cs typeface="Gungsuh" charset="-127"/>
              </a:rPr>
              <a:t>debris,</a:t>
            </a:r>
            <a:r>
              <a:rPr lang="en-US" altLang="ko-KR" sz="1700" baseline="30000" dirty="0">
                <a:latin typeface="Gungsuh" charset="-127"/>
                <a:ea typeface="Gungsuh" charset="-127"/>
                <a:cs typeface="Gungsuh" charset="-127"/>
              </a:rPr>
              <a:t> </a:t>
            </a:r>
            <a:r>
              <a:rPr lang="en-US" altLang="ko-KR" sz="1700" dirty="0" smtClean="0">
                <a:latin typeface="Gungsuh" charset="-127"/>
                <a:ea typeface="Gungsuh" charset="-127"/>
                <a:cs typeface="Gungsuh" charset="-127"/>
              </a:rPr>
              <a:t>portions </a:t>
            </a:r>
            <a:r>
              <a:rPr lang="en-US" altLang="ko-KR" sz="1700" dirty="0">
                <a:latin typeface="Gungsuh" charset="-127"/>
                <a:ea typeface="Gungsuh" charset="-127"/>
                <a:cs typeface="Gungsuh" charset="-127"/>
              </a:rPr>
              <a:t>(notably its </a:t>
            </a:r>
            <a:r>
              <a:rPr lang="en-US" altLang="ko-KR" sz="1700" dirty="0" smtClean="0">
                <a:latin typeface="Gungsuh" charset="-127"/>
                <a:ea typeface="Gungsuh" charset="-127"/>
                <a:cs typeface="Gungsuh" charset="-127"/>
              </a:rPr>
              <a:t>solar panels) </a:t>
            </a:r>
            <a:r>
              <a:rPr lang="en-US" altLang="ko-KR" sz="1700" dirty="0">
                <a:latin typeface="Gungsuh" charset="-127"/>
                <a:ea typeface="Gungsuh" charset="-127"/>
                <a:cs typeface="Gungsuh" charset="-127"/>
              </a:rPr>
              <a:t>cannot be protected </a:t>
            </a:r>
            <a:r>
              <a:rPr lang="en-US" altLang="ko-KR" sz="1700" dirty="0" smtClean="0">
                <a:latin typeface="Gungsuh" charset="-127"/>
                <a:ea typeface="Gungsuh" charset="-127"/>
                <a:cs typeface="Gungsuh" charset="-127"/>
              </a:rPr>
              <a:t>easily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148" y="3495554"/>
            <a:ext cx="2516799" cy="26159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122" y="3495557"/>
            <a:ext cx="2548914" cy="26511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495555"/>
            <a:ext cx="2548915" cy="26511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1" y="6257925"/>
            <a:ext cx="23387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/>
              <a:t>Figure 1</a:t>
            </a:r>
            <a:r>
              <a:rPr kumimoji="1" lang="en-US" altLang="ko-KR" sz="1000" dirty="0"/>
              <a:t>. Low Earth </a:t>
            </a:r>
            <a:r>
              <a:rPr kumimoji="1" lang="en-US" altLang="ko-KR" sz="1000" dirty="0" smtClean="0"/>
              <a:t>orbit - </a:t>
            </a:r>
            <a:r>
              <a:rPr lang="en-US" altLang="ko-KR" sz="1000" dirty="0"/>
              <a:t>Approximately 95 percent of the objects denoted in this graphic are </a:t>
            </a:r>
            <a:r>
              <a:rPr lang="en-US" altLang="ko-KR" sz="1000" dirty="0" smtClean="0"/>
              <a:t>debris</a:t>
            </a:r>
            <a:endParaRPr kumimoji="1"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3412760" y="6257925"/>
            <a:ext cx="2338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/>
              <a:t>Figure 2. Shield </a:t>
            </a:r>
            <a:r>
              <a:rPr kumimoji="1" lang="mr-IN" altLang="ko-KR" sz="1000" dirty="0" smtClean="0"/>
              <a:t>–</a:t>
            </a:r>
            <a:r>
              <a:rPr kumimoji="1" lang="en-US" altLang="ko-KR" sz="1000" dirty="0" smtClean="0"/>
              <a:t> How The </a:t>
            </a:r>
            <a:r>
              <a:rPr kumimoji="1" lang="en-US" altLang="ko-KR" sz="1000" dirty="0"/>
              <a:t>International Space Station protect itself from space </a:t>
            </a:r>
            <a:r>
              <a:rPr kumimoji="1" lang="en-US" altLang="ko-KR" sz="1000" dirty="0" smtClean="0"/>
              <a:t>debris</a:t>
            </a:r>
            <a:endParaRPr kumimoji="1" lang="en-US" altLang="ko-KR" sz="1000" dirty="0"/>
          </a:p>
          <a:p>
            <a:endParaRPr kumimoji="1"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232148" y="6212945"/>
            <a:ext cx="233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/>
              <a:t>Figure 3. The effect of 14gram debris on solid aluminum</a:t>
            </a:r>
            <a:endParaRPr kumimoji="1" lang="ko-KR" altLang="en-US" sz="10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059" y="3495554"/>
            <a:ext cx="2417730" cy="26159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18059" y="6182200"/>
            <a:ext cx="2220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/>
              <a:t>Figure 4. a tiny hole discovered in a Russian capsule docked at the International Space Station 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6793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Phaser"/>
          </p:stSnd>
        </p:sndAc>
      </p:transition>
    </mc:Choice>
    <mc:Fallback xmlns="">
      <p:transition spd="slow">
        <p:push dir="u"/>
        <p:sndAc>
          <p:stSnd>
            <p:snd r:embed="rId9" name="Phaser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s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Ray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1" y="231309"/>
            <a:ext cx="9116568" cy="957411"/>
          </a:xfrm>
        </p:spPr>
        <p:txBody>
          <a:bodyPr>
            <a:normAutofit/>
          </a:bodyPr>
          <a:lstStyle/>
          <a:p>
            <a:r>
              <a:rPr kumimoji="1" lang="en-US" altLang="ko-KR" sz="2800" b="1" dirty="0" smtClean="0">
                <a:latin typeface="Gungsuh" charset="-127"/>
                <a:ea typeface="Gungsuh" charset="-127"/>
                <a:cs typeface="Gungsuh" charset="-127"/>
              </a:rPr>
              <a:t>Solution</a:t>
            </a:r>
            <a:endParaRPr kumimoji="1" lang="ko-KR" altLang="en-US" sz="2800" b="1" dirty="0">
              <a:latin typeface="Gungsuh" charset="-127"/>
              <a:ea typeface="Gungsuh" charset="-127"/>
              <a:cs typeface="Gungsuh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1" y="1287600"/>
            <a:ext cx="10544174" cy="1216067"/>
          </a:xfrm>
        </p:spPr>
        <p:txBody>
          <a:bodyPr>
            <a:normAutofit/>
          </a:bodyPr>
          <a:lstStyle/>
          <a:p>
            <a:r>
              <a:rPr kumimoji="1" lang="en-US" altLang="ko-KR" sz="1700" b="1" dirty="0" smtClean="0">
                <a:solidFill>
                  <a:schemeClr val="accent3">
                    <a:lumMod val="75000"/>
                  </a:schemeClr>
                </a:solidFill>
                <a:latin typeface="Gungsuh" charset="-127"/>
                <a:ea typeface="Gungsuh" charset="-127"/>
                <a:cs typeface="Gungsuh" charset="-127"/>
              </a:rPr>
              <a:t>Sound waves are used to determine the damaged parts of the ISS</a:t>
            </a:r>
          </a:p>
          <a:p>
            <a:pPr>
              <a:buFont typeface="Wingdings" charset="2"/>
              <a:buChar char="Ø"/>
            </a:pPr>
            <a:r>
              <a:rPr kumimoji="1" lang="en-US" altLang="ko-KR" sz="1400" b="1" dirty="0" smtClean="0">
                <a:latin typeface="Gungsuh" charset="-127"/>
                <a:ea typeface="Gungsuh" charset="-127"/>
                <a:cs typeface="Gungsuh" charset="-127"/>
              </a:rPr>
              <a:t>The monitors show the graphs that astronauts could easily check the unusual patterns</a:t>
            </a:r>
          </a:p>
          <a:p>
            <a:pPr>
              <a:buFont typeface="Wingdings" charset="2"/>
              <a:buChar char="Ø"/>
            </a:pPr>
            <a:r>
              <a:rPr kumimoji="1" lang="en-US" altLang="ko-KR" sz="1400" b="1" dirty="0" smtClean="0">
                <a:latin typeface="Gungsuh" charset="-127"/>
                <a:ea typeface="Gungsuh" charset="-127"/>
                <a:cs typeface="Gungsuh" charset="-127"/>
              </a:rPr>
              <a:t>The cheapest and fastest way to detect damages in a structure from MMOD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718486"/>
            <a:ext cx="5136265" cy="37335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134" y="2718486"/>
            <a:ext cx="5305299" cy="37335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1" y="6494828"/>
            <a:ext cx="4643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/>
              <a:t>Figure 5.</a:t>
            </a:r>
            <a:endParaRPr kumimoji="1"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6065134" y="6494828"/>
            <a:ext cx="46274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/>
              <a:t>Figure 6.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4832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Phaser"/>
          </p:stSnd>
        </p:sndAc>
      </p:transition>
    </mc:Choice>
    <mc:Fallback xmlns="">
      <p:transition spd="slow">
        <p:push dir="u"/>
        <p:sndAc>
          <p:stSnd>
            <p:snd r:embed="rId7" name="Phaser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s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Ray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400040"/>
            <a:ext cx="10131425" cy="619125"/>
          </a:xfrm>
        </p:spPr>
        <p:txBody>
          <a:bodyPr>
            <a:normAutofit/>
          </a:bodyPr>
          <a:lstStyle/>
          <a:p>
            <a:r>
              <a:rPr kumimoji="1" lang="en-US" altLang="ko-KR" sz="2800" b="1" dirty="0" smtClean="0">
                <a:latin typeface="Gungsuh" charset="-127"/>
                <a:ea typeface="Gungsuh" charset="-127"/>
                <a:cs typeface="Gungsuh" charset="-127"/>
              </a:rPr>
              <a:t>prototype</a:t>
            </a:r>
            <a:endParaRPr kumimoji="1" lang="ko-KR" altLang="en-US" sz="2800" b="1" dirty="0">
              <a:latin typeface="Gungsuh" charset="-127"/>
              <a:ea typeface="Gungsuh" charset="-127"/>
              <a:cs typeface="Gungsuh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3" y="2010005"/>
            <a:ext cx="6856507" cy="3649662"/>
          </a:xfr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49" y="2010005"/>
            <a:ext cx="5113382" cy="3562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5681613"/>
            <a:ext cx="68565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/>
              <a:t>Figure 7.</a:t>
            </a:r>
            <a:endParaRPr kumimoji="1"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937530" y="5680056"/>
            <a:ext cx="2464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/>
              <a:t>Figure 8.</a:t>
            </a:r>
          </a:p>
        </p:txBody>
      </p:sp>
    </p:spTree>
    <p:extLst>
      <p:ext uri="{BB962C8B-B14F-4D97-AF65-F5344CB8AC3E}">
        <p14:creationId xmlns:p14="http://schemas.microsoft.com/office/powerpoint/2010/main" val="212568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Phaser"/>
          </p:stSnd>
        </p:sndAc>
      </p:transition>
    </mc:Choice>
    <mc:Fallback xmlns="">
      <p:transition spd="slow">
        <p:push dir="u"/>
        <p:sndAc>
          <p:stSnd>
            <p:snd r:embed="rId6" name="Phaser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s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250032"/>
            <a:ext cx="10131425" cy="719138"/>
          </a:xfrm>
        </p:spPr>
        <p:txBody>
          <a:bodyPr>
            <a:normAutofit/>
          </a:bodyPr>
          <a:lstStyle/>
          <a:p>
            <a:r>
              <a:rPr kumimoji="1" lang="en-US" altLang="ko-KR" sz="2800" b="1" dirty="0" smtClean="0">
                <a:latin typeface="Gungsuh" charset="-127"/>
                <a:ea typeface="Gungsuh" charset="-127"/>
                <a:cs typeface="Gungsuh" charset="-127"/>
              </a:rPr>
              <a:t>Core concept</a:t>
            </a:r>
            <a:endParaRPr kumimoji="1" lang="ko-KR" altLang="en-US" sz="2800" b="1" dirty="0">
              <a:latin typeface="Gungsuh" charset="-127"/>
              <a:ea typeface="Gungsuh" charset="-127"/>
              <a:cs typeface="Gungsuh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969170"/>
            <a:ext cx="10815637" cy="885825"/>
          </a:xfrm>
        </p:spPr>
        <p:txBody>
          <a:bodyPr/>
          <a:lstStyle/>
          <a:p>
            <a:r>
              <a:rPr kumimoji="1" lang="en-US" altLang="ko-KR" sz="1700" b="1" dirty="0" smtClean="0">
                <a:solidFill>
                  <a:schemeClr val="accent3">
                    <a:lumMod val="75000"/>
                  </a:schemeClr>
                </a:solidFill>
                <a:latin typeface="Gungsuh" charset="-127"/>
                <a:ea typeface="Gungsuh" charset="-127"/>
                <a:cs typeface="Gungsuh" charset="-127"/>
              </a:rPr>
              <a:t>Microphone and speaker are used to send and receive sound waves using piezoelectric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ko-KR" b="1" dirty="0" smtClean="0">
              <a:solidFill>
                <a:srgbClr val="FF0000"/>
              </a:solidFill>
              <a:latin typeface="Gungsuh" charset="-127"/>
              <a:ea typeface="Gungsuh" charset="-127"/>
              <a:cs typeface="Gungsuh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88308"/>
            <a:ext cx="4961238" cy="45446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619" y="1688308"/>
            <a:ext cx="5136378" cy="45446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6429187"/>
            <a:ext cx="4325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latin typeface="Gungsuh" charset="-127"/>
                <a:ea typeface="Gungsuh" charset="-127"/>
                <a:cs typeface="Gungsuh" charset="-127"/>
              </a:rPr>
              <a:t>Figure</a:t>
            </a:r>
            <a:r>
              <a:rPr kumimoji="1" lang="ko-KR" altLang="en-US" sz="1000" dirty="0" smtClean="0">
                <a:latin typeface="Gungsuh" charset="-127"/>
                <a:ea typeface="Gungsuh" charset="-127"/>
                <a:cs typeface="Gungsuh" charset="-127"/>
              </a:rPr>
              <a:t> </a:t>
            </a:r>
            <a:r>
              <a:rPr kumimoji="1" lang="en-US" altLang="ko-KR" sz="1000" dirty="0" smtClean="0">
                <a:latin typeface="Gungsuh" charset="-127"/>
                <a:ea typeface="Gungsuh" charset="-127"/>
                <a:cs typeface="Gungsuh" charset="-127"/>
              </a:rPr>
              <a:t>7.</a:t>
            </a:r>
            <a:r>
              <a:rPr kumimoji="1" lang="ko-KR" altLang="en-US" sz="1000" dirty="0" smtClean="0">
                <a:latin typeface="Gungsuh" charset="-127"/>
                <a:ea typeface="Gungsuh" charset="-127"/>
                <a:cs typeface="Gungsuh" charset="-127"/>
              </a:rPr>
              <a:t> </a:t>
            </a:r>
            <a:r>
              <a:rPr lang="en-US" altLang="ko-KR" sz="1000" dirty="0">
                <a:latin typeface="Gungsuh" charset="-127"/>
                <a:ea typeface="Gungsuh" charset="-127"/>
                <a:cs typeface="Gungsuh" charset="-127"/>
              </a:rPr>
              <a:t>schematic diagram</a:t>
            </a:r>
            <a:endParaRPr kumimoji="1" lang="ko-KR" altLang="en-US" sz="1000" dirty="0">
              <a:latin typeface="Gungsuh" charset="-127"/>
              <a:ea typeface="Gungsuh" charset="-127"/>
              <a:cs typeface="Gungsuh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3619" y="6445217"/>
            <a:ext cx="5136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latin typeface="Gungsuh" charset="-127"/>
                <a:ea typeface="Gungsuh" charset="-127"/>
                <a:cs typeface="Gungsuh" charset="-127"/>
              </a:rPr>
              <a:t>Figure 8. schematic diagram</a:t>
            </a:r>
          </a:p>
        </p:txBody>
      </p:sp>
    </p:spTree>
    <p:extLst>
      <p:ext uri="{BB962C8B-B14F-4D97-AF65-F5344CB8AC3E}">
        <p14:creationId xmlns:p14="http://schemas.microsoft.com/office/powerpoint/2010/main" val="45038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Phaser"/>
          </p:stSnd>
        </p:sndAc>
      </p:transition>
    </mc:Choice>
    <mc:Fallback xmlns="">
      <p:transition spd="slow">
        <p:push dir="u"/>
        <p:sndAc>
          <p:stSnd>
            <p:snd r:embed="rId7" name="Phaser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s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Ray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257431"/>
            <a:ext cx="10131425" cy="676275"/>
          </a:xfrm>
        </p:spPr>
        <p:txBody>
          <a:bodyPr>
            <a:normAutofit/>
          </a:bodyPr>
          <a:lstStyle/>
          <a:p>
            <a:r>
              <a:rPr kumimoji="1" lang="en-US" altLang="ko-KR" sz="2800" b="1" dirty="0" smtClean="0">
                <a:latin typeface="Gungsuh" charset="-127"/>
                <a:ea typeface="Gungsuh" charset="-127"/>
                <a:cs typeface="Gungsuh" charset="-127"/>
              </a:rPr>
              <a:t>Core concept</a:t>
            </a:r>
            <a:endParaRPr kumimoji="1" lang="ko-KR" altLang="en-US" sz="2800" b="1" dirty="0">
              <a:latin typeface="Gungsuh" charset="-127"/>
              <a:ea typeface="Gungsuh" charset="-127"/>
              <a:cs typeface="Gungsuh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799" y="1655754"/>
            <a:ext cx="10131426" cy="1385887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ko-KR" sz="1700" b="1" dirty="0">
                <a:solidFill>
                  <a:schemeClr val="accent3">
                    <a:lumMod val="75000"/>
                  </a:schemeClr>
                </a:solidFill>
                <a:latin typeface="Gungsuh" charset="-127"/>
                <a:ea typeface="Gungsuh" charset="-127"/>
                <a:cs typeface="Gungsuh" charset="-127"/>
              </a:rPr>
              <a:t>Analyze the data collected from </a:t>
            </a:r>
            <a:r>
              <a:rPr kumimoji="1" lang="en-US" altLang="ko-KR" sz="1700" b="1" dirty="0" smtClean="0">
                <a:solidFill>
                  <a:schemeClr val="accent3">
                    <a:lumMod val="75000"/>
                  </a:schemeClr>
                </a:solidFill>
                <a:latin typeface="Gungsuh" charset="-127"/>
                <a:ea typeface="Gungsuh" charset="-127"/>
                <a:cs typeface="Gungsuh" charset="-127"/>
              </a:rPr>
              <a:t>sound waves</a:t>
            </a:r>
          </a:p>
          <a:p>
            <a:pPr>
              <a:buFont typeface="Wingdings" charset="2"/>
              <a:buChar char="Ø"/>
            </a:pPr>
            <a:r>
              <a:rPr kumimoji="1" lang="en-US" altLang="ko-KR" sz="1500" b="1" dirty="0" smtClean="0">
                <a:latin typeface="Gungsuh" charset="-127"/>
                <a:ea typeface="Gungsuh" charset="-127"/>
                <a:cs typeface="Gungsuh" charset="-127"/>
              </a:rPr>
              <a:t>Damaged parts affect </a:t>
            </a:r>
            <a:r>
              <a:rPr kumimoji="1" lang="en-US" altLang="ko-KR" sz="1500" b="1" dirty="0">
                <a:latin typeface="Gungsuh" charset="-127"/>
                <a:ea typeface="Gungsuh" charset="-127"/>
                <a:cs typeface="Gungsuh" charset="-127"/>
              </a:rPr>
              <a:t>the wave, length and speed of </a:t>
            </a:r>
            <a:r>
              <a:rPr kumimoji="1" lang="en-US" altLang="ko-KR" sz="1500" b="1" dirty="0" smtClean="0">
                <a:latin typeface="Gungsuh" charset="-127"/>
                <a:ea typeface="Gungsuh" charset="-127"/>
                <a:cs typeface="Gungsuh" charset="-127"/>
              </a:rPr>
              <a:t>signals</a:t>
            </a:r>
          </a:p>
          <a:p>
            <a:pPr>
              <a:buFont typeface="Wingdings" charset="2"/>
              <a:buChar char="Ø"/>
            </a:pPr>
            <a:endParaRPr kumimoji="1" lang="en-US" altLang="ko-KR" sz="1400" b="1" dirty="0" smtClean="0">
              <a:latin typeface="Gungsuh" charset="-127"/>
              <a:ea typeface="Gungsuh" charset="-127"/>
              <a:cs typeface="Gungsuh" charset="-127"/>
            </a:endParaRPr>
          </a:p>
          <a:p>
            <a:pPr>
              <a:buFont typeface="Arial" charset="0"/>
              <a:buChar char="•"/>
            </a:pPr>
            <a:r>
              <a:rPr kumimoji="1" lang="en-US" altLang="ko-KR" sz="1700" b="1" dirty="0">
                <a:solidFill>
                  <a:schemeClr val="accent3">
                    <a:lumMod val="75000"/>
                  </a:schemeClr>
                </a:solidFill>
                <a:latin typeface="Gungsuh" charset="-127"/>
                <a:ea typeface="Gungsuh" charset="-127"/>
                <a:cs typeface="Gungsuh" charset="-127"/>
              </a:rPr>
              <a:t>The monitor in ISS inform you if there is unusual </a:t>
            </a:r>
            <a:r>
              <a:rPr kumimoji="1" lang="en-US" altLang="ko-KR" sz="1700" b="1" dirty="0" smtClean="0">
                <a:solidFill>
                  <a:schemeClr val="accent3">
                    <a:lumMod val="75000"/>
                  </a:schemeClr>
                </a:solidFill>
                <a:latin typeface="Gungsuh" charset="-127"/>
                <a:ea typeface="Gungsuh" charset="-127"/>
                <a:cs typeface="Gungsuh" charset="-127"/>
              </a:rPr>
              <a:t>patterns</a:t>
            </a:r>
            <a:endParaRPr kumimoji="1" lang="en-US" altLang="ko-KR" sz="1700" b="1" dirty="0">
              <a:solidFill>
                <a:schemeClr val="accent3">
                  <a:lumMod val="75000"/>
                </a:schemeClr>
              </a:solidFill>
              <a:latin typeface="Gungsuh" charset="-127"/>
              <a:ea typeface="Gungsuh" charset="-127"/>
              <a:cs typeface="Gungsuh" charset="-127"/>
            </a:endParaRPr>
          </a:p>
          <a:p>
            <a:pPr>
              <a:buFont typeface="Wingdings" charset="2"/>
              <a:buChar char="Ø"/>
            </a:pPr>
            <a:endParaRPr kumimoji="1" lang="en-US" altLang="ko-KR" sz="1400" b="1" dirty="0" smtClean="0">
              <a:solidFill>
                <a:schemeClr val="accent3">
                  <a:lumMod val="75000"/>
                </a:schemeClr>
              </a:solidFill>
              <a:latin typeface="Gungsuh" charset="-127"/>
              <a:ea typeface="Gungsuh" charset="-127"/>
              <a:cs typeface="Gungsuh" charset="-127"/>
            </a:endParaRPr>
          </a:p>
          <a:p>
            <a:pPr>
              <a:buFont typeface="Wingdings" charset="2"/>
              <a:buChar char="Ø"/>
            </a:pPr>
            <a:endParaRPr kumimoji="1" lang="en-US" altLang="ko-KR" sz="1400" b="1" dirty="0">
              <a:solidFill>
                <a:schemeClr val="accent3">
                  <a:lumMod val="75000"/>
                </a:schemeClr>
              </a:solidFill>
              <a:latin typeface="Gungsuh" charset="-127"/>
              <a:ea typeface="Gungsuh" charset="-127"/>
              <a:cs typeface="Gungsuh" charset="-127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ko-KR" b="1" dirty="0">
              <a:solidFill>
                <a:srgbClr val="FF0000"/>
              </a:solidFill>
              <a:latin typeface="Gungsuh" charset="-127"/>
              <a:ea typeface="Gungsuh" charset="-127"/>
              <a:cs typeface="Gungsuh" charset="-127"/>
            </a:endParaRPr>
          </a:p>
          <a:p>
            <a:endParaRPr kumimoji="1" lang="ko-KR" altLang="en-US" dirty="0">
              <a:latin typeface="Gungsuh" charset="-127"/>
              <a:ea typeface="Gungsuh" charset="-127"/>
              <a:cs typeface="Gungsuh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00132"/>
            <a:ext cx="10793627" cy="39578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67888" y="6457950"/>
            <a:ext cx="70294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latin typeface="Gungsuh" charset="-127"/>
                <a:ea typeface="Gungsuh" charset="-127"/>
                <a:cs typeface="Gungsuh" charset="-127"/>
              </a:rPr>
              <a:t>Figure 9. The above graph shows the steady movement whereas the below graph does not </a:t>
            </a:r>
            <a:endParaRPr kumimoji="1" lang="ko-KR" altLang="en-US" sz="1000" dirty="0">
              <a:latin typeface="Gungsuh" charset="-127"/>
              <a:ea typeface="Gungsuh" charset="-127"/>
              <a:cs typeface="Gungsuh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02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Phaser"/>
          </p:stSnd>
        </p:sndAc>
      </p:transition>
    </mc:Choice>
    <mc:Fallback xmlns="">
      <p:transition spd="slow">
        <p:push dir="u"/>
        <p:sndAc>
          <p:stSnd>
            <p:snd r:embed="rId6" name="Phaser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s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Ray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400040"/>
            <a:ext cx="10131425" cy="619125"/>
          </a:xfrm>
        </p:spPr>
        <p:txBody>
          <a:bodyPr>
            <a:normAutofit/>
          </a:bodyPr>
          <a:lstStyle/>
          <a:p>
            <a:r>
              <a:rPr kumimoji="1" lang="en-US" altLang="ko-KR" sz="2800" b="1" dirty="0" smtClean="0">
                <a:latin typeface="Gungsuh" charset="-127"/>
                <a:ea typeface="Gungsuh" charset="-127"/>
                <a:cs typeface="Gungsuh" charset="-127"/>
              </a:rPr>
              <a:t>Core concept</a:t>
            </a:r>
            <a:endParaRPr kumimoji="1" lang="ko-KR" altLang="en-US" sz="2800" b="1" dirty="0">
              <a:latin typeface="Gungsuh" charset="-127"/>
              <a:ea typeface="Gungsuh" charset="-127"/>
              <a:cs typeface="Gungsuh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799" y="1019165"/>
            <a:ext cx="10131425" cy="1101196"/>
          </a:xfrm>
        </p:spPr>
        <p:txBody>
          <a:bodyPr>
            <a:normAutofit/>
          </a:bodyPr>
          <a:lstStyle/>
          <a:p>
            <a:r>
              <a:rPr kumimoji="1" lang="en-US" altLang="ko-KR" sz="1700" b="1" dirty="0" smtClean="0">
                <a:solidFill>
                  <a:schemeClr val="accent3">
                    <a:lumMod val="75000"/>
                  </a:schemeClr>
                </a:solidFill>
                <a:latin typeface="Gungsuh" charset="-127"/>
                <a:ea typeface="Gungsuh" charset="-127"/>
                <a:cs typeface="Gungsuh" charset="-127"/>
              </a:rPr>
              <a:t>Astronauts </a:t>
            </a:r>
            <a:r>
              <a:rPr kumimoji="1" lang="en-US" altLang="ko-KR" sz="1700" b="1" dirty="0">
                <a:solidFill>
                  <a:schemeClr val="accent3">
                    <a:lumMod val="75000"/>
                  </a:schemeClr>
                </a:solidFill>
                <a:latin typeface="Gungsuh" charset="-127"/>
                <a:ea typeface="Gungsuh" charset="-127"/>
                <a:cs typeface="Gungsuh" charset="-127"/>
              </a:rPr>
              <a:t>examine the unusual waves </a:t>
            </a:r>
            <a:r>
              <a:rPr kumimoji="1" lang="en-US" altLang="ko-KR" sz="1700" b="1" dirty="0" smtClean="0">
                <a:solidFill>
                  <a:schemeClr val="accent3">
                    <a:lumMod val="75000"/>
                  </a:schemeClr>
                </a:solidFill>
                <a:latin typeface="Gungsuh" charset="-127"/>
                <a:ea typeface="Gungsuh" charset="-127"/>
                <a:cs typeface="Gungsuh" charset="-127"/>
              </a:rPr>
              <a:t>and fix damaged parts of ISS</a:t>
            </a:r>
            <a:endParaRPr kumimoji="1" lang="en-US" altLang="ko-KR" sz="1700" b="1" dirty="0">
              <a:solidFill>
                <a:schemeClr val="accent3">
                  <a:lumMod val="75000"/>
                </a:schemeClr>
              </a:solidFill>
              <a:latin typeface="Gungsuh" charset="-127"/>
              <a:ea typeface="Gungsuh" charset="-127"/>
              <a:cs typeface="Gungsuh" charset="-127"/>
            </a:endParaRPr>
          </a:p>
          <a:p>
            <a:endParaRPr kumimoji="1" lang="ko-KR" altLang="en-US" sz="1700" dirty="0"/>
          </a:p>
        </p:txBody>
      </p:sp>
      <p:sp>
        <p:nvSpPr>
          <p:cNvPr id="5" name="TextBox 4"/>
          <p:cNvSpPr txBox="1"/>
          <p:nvPr/>
        </p:nvSpPr>
        <p:spPr>
          <a:xfrm>
            <a:off x="570054" y="6493347"/>
            <a:ext cx="49720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/>
              <a:t>Figure 10. </a:t>
            </a:r>
            <a:r>
              <a:rPr kumimoji="1" lang="en-US" altLang="ko-KR" sz="1000" dirty="0" err="1" smtClean="0"/>
              <a:t>Dextre</a:t>
            </a:r>
            <a:r>
              <a:rPr kumimoji="1" lang="en-US" altLang="ko-KR" sz="1000" dirty="0" smtClean="0"/>
              <a:t> in ISS</a:t>
            </a:r>
            <a:endParaRPr kumimoji="1"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6167689" y="6493347"/>
            <a:ext cx="5348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/>
              <a:t>Figure 11.</a:t>
            </a:r>
            <a:endParaRPr kumimoji="1" lang="ko-KR" altLang="en-US" sz="1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915297"/>
            <a:ext cx="5481888" cy="45780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244" y="1915296"/>
            <a:ext cx="5481891" cy="457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8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Phaser"/>
          </p:stSnd>
        </p:sndAc>
      </p:transition>
    </mc:Choice>
    <mc:Fallback xmlns="">
      <p:transition spd="slow">
        <p:push dir="u"/>
        <p:sndAc>
          <p:stSnd>
            <p:snd r:embed="rId7" name="Phaser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s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Ray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1" y="336885"/>
            <a:ext cx="9516978" cy="673768"/>
          </a:xfrm>
        </p:spPr>
        <p:txBody>
          <a:bodyPr>
            <a:normAutofit/>
          </a:bodyPr>
          <a:lstStyle/>
          <a:p>
            <a:r>
              <a:rPr kumimoji="1" lang="en-US" altLang="ko-KR" sz="2800" b="1" dirty="0" smtClean="0">
                <a:latin typeface="Gungsuh" charset="-127"/>
                <a:ea typeface="Gungsuh" charset="-127"/>
                <a:cs typeface="Gungsuh" charset="-127"/>
              </a:rPr>
              <a:t>Future</a:t>
            </a:r>
            <a:endParaRPr kumimoji="1" lang="ko-KR" altLang="en-US" sz="2800" b="1" dirty="0">
              <a:latin typeface="Gungsuh" charset="-127"/>
              <a:ea typeface="Gungsuh" charset="-127"/>
              <a:cs typeface="Gungsuh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1" y="1010653"/>
            <a:ext cx="10131425" cy="3067077"/>
          </a:xfrm>
        </p:spPr>
        <p:txBody>
          <a:bodyPr>
            <a:normAutofit fontScale="85000" lnSpcReduction="20000"/>
          </a:bodyPr>
          <a:lstStyle/>
          <a:p>
            <a:endParaRPr kumimoji="1" lang="en-US" altLang="ko-KR" b="1" dirty="0" smtClean="0">
              <a:solidFill>
                <a:srgbClr val="FF0000"/>
              </a:solidFill>
              <a:latin typeface="Gungsuh" charset="-127"/>
              <a:ea typeface="Gungsuh" charset="-127"/>
              <a:cs typeface="Gungsuh" charset="-127"/>
            </a:endParaRPr>
          </a:p>
          <a:p>
            <a:r>
              <a:rPr kumimoji="1" lang="en-US" altLang="ko-KR" b="1" dirty="0" smtClean="0">
                <a:solidFill>
                  <a:schemeClr val="accent3">
                    <a:lumMod val="75000"/>
                  </a:schemeClr>
                </a:solidFill>
                <a:latin typeface="Gungsuh" charset="-127"/>
                <a:ea typeface="Gungsuh" charset="-127"/>
                <a:cs typeface="Gungsuh" charset="-127"/>
              </a:rPr>
              <a:t>Save time and life </a:t>
            </a:r>
            <a:endParaRPr kumimoji="1" lang="en-US" altLang="ko-KR" b="1" dirty="0">
              <a:solidFill>
                <a:schemeClr val="accent3">
                  <a:lumMod val="75000"/>
                </a:schemeClr>
              </a:solidFill>
              <a:latin typeface="Gungsuh" charset="-127"/>
              <a:ea typeface="Gungsuh" charset="-127"/>
              <a:cs typeface="Gungsuh" charset="-127"/>
            </a:endParaRPr>
          </a:p>
          <a:p>
            <a:pPr>
              <a:buFont typeface="Wingdings" charset="2"/>
              <a:buChar char="Ø"/>
            </a:pPr>
            <a:r>
              <a:rPr kumimoji="1" lang="en-US" altLang="ko-KR" sz="1500" dirty="0" smtClean="0">
                <a:latin typeface="Gungsuh" charset="-127"/>
                <a:ea typeface="Gungsuh" charset="-127"/>
                <a:cs typeface="Gungsuh" charset="-127"/>
              </a:rPr>
              <a:t>Saving significant amount of time in inspecting ISS for damage and the lives of astronauts</a:t>
            </a:r>
          </a:p>
          <a:p>
            <a:pPr>
              <a:buFont typeface="Wingdings" charset="2"/>
              <a:buChar char="Ø"/>
            </a:pPr>
            <a:endParaRPr kumimoji="1" lang="en-US" altLang="ko-KR" sz="1500" dirty="0" smtClean="0">
              <a:latin typeface="Gungsuh" charset="-127"/>
              <a:ea typeface="Gungsuh" charset="-127"/>
              <a:cs typeface="Gungsuh" charset="-127"/>
            </a:endParaRPr>
          </a:p>
          <a:p>
            <a:r>
              <a:rPr kumimoji="1" lang="en-US" altLang="ko-KR" b="1" dirty="0" smtClean="0">
                <a:solidFill>
                  <a:schemeClr val="accent3">
                    <a:lumMod val="75000"/>
                  </a:schemeClr>
                </a:solidFill>
                <a:latin typeface="Gungsuh" charset="-127"/>
                <a:ea typeface="Gungsuh" charset="-127"/>
                <a:cs typeface="Gungsuh" charset="-127"/>
              </a:rPr>
              <a:t>Combine with machine learning and artificial intelligence(AI)</a:t>
            </a:r>
          </a:p>
          <a:p>
            <a:pPr>
              <a:buFont typeface="Wingdings" charset="2"/>
              <a:buChar char="Ø"/>
            </a:pPr>
            <a:r>
              <a:rPr kumimoji="1" lang="en-US" altLang="ko-KR" sz="1500" dirty="0" smtClean="0">
                <a:latin typeface="Gungsuh" charset="-127"/>
                <a:ea typeface="Gungsuh" charset="-127"/>
                <a:cs typeface="Gungsuh" charset="-127"/>
              </a:rPr>
              <a:t>Computer analyzes data and controls </a:t>
            </a:r>
            <a:r>
              <a:rPr kumimoji="1" lang="en-US" altLang="ko-KR" sz="1500" dirty="0" err="1" smtClean="0">
                <a:latin typeface="Gungsuh" charset="-127"/>
                <a:ea typeface="Gungsuh" charset="-127"/>
                <a:cs typeface="Gungsuh" charset="-127"/>
              </a:rPr>
              <a:t>Dextre</a:t>
            </a:r>
            <a:r>
              <a:rPr kumimoji="1" lang="en-US" altLang="ko-KR" sz="1500" dirty="0" smtClean="0">
                <a:latin typeface="Gungsuh" charset="-127"/>
                <a:ea typeface="Gungsuh" charset="-127"/>
                <a:cs typeface="Gungsuh" charset="-127"/>
              </a:rPr>
              <a:t> to repair damaged parts without human intervention</a:t>
            </a:r>
          </a:p>
          <a:p>
            <a:pPr>
              <a:buFont typeface="Wingdings" charset="2"/>
              <a:buChar char="Ø"/>
            </a:pPr>
            <a:endParaRPr kumimoji="1" lang="en-US" altLang="ko-KR" sz="1500" dirty="0" smtClean="0">
              <a:latin typeface="Gungsuh" charset="-127"/>
              <a:ea typeface="Gungsuh" charset="-127"/>
              <a:cs typeface="Gungsuh" charset="-127"/>
            </a:endParaRPr>
          </a:p>
          <a:p>
            <a:r>
              <a:rPr kumimoji="1" lang="en-US" altLang="ko-KR" b="1" dirty="0" smtClean="0">
                <a:solidFill>
                  <a:schemeClr val="accent3">
                    <a:lumMod val="75000"/>
                  </a:schemeClr>
                </a:solidFill>
                <a:latin typeface="Gungsuh" charset="-127"/>
                <a:ea typeface="Gungsuh" charset="-127"/>
                <a:cs typeface="Gungsuh" charset="-127"/>
              </a:rPr>
              <a:t>Apply to other industries </a:t>
            </a:r>
          </a:p>
          <a:p>
            <a:pPr>
              <a:buFont typeface="Wingdings" charset="2"/>
              <a:buChar char="Ø"/>
            </a:pPr>
            <a:r>
              <a:rPr kumimoji="1" lang="en-US" altLang="ko-KR" sz="1500" dirty="0" smtClean="0">
                <a:latin typeface="Gungsuh" charset="-127"/>
                <a:ea typeface="Gungsuh" charset="-127"/>
                <a:cs typeface="Gungsuh" charset="-127"/>
              </a:rPr>
              <a:t>Power plant</a:t>
            </a:r>
          </a:p>
          <a:p>
            <a:pPr>
              <a:buFont typeface="Wingdings" charset="2"/>
              <a:buChar char="Ø"/>
            </a:pPr>
            <a:r>
              <a:rPr kumimoji="1" lang="en-US" altLang="ko-KR" sz="1500" dirty="0">
                <a:latin typeface="Gungsuh" charset="-127"/>
                <a:ea typeface="Gungsuh" charset="-127"/>
                <a:cs typeface="Gungsuh" charset="-127"/>
              </a:rPr>
              <a:t>Maritime industry</a:t>
            </a:r>
            <a:endParaRPr kumimoji="1" lang="en-US" altLang="ko-KR" sz="1500" dirty="0" smtClean="0">
              <a:latin typeface="Gungsuh" charset="-127"/>
              <a:ea typeface="Gungsuh" charset="-127"/>
              <a:cs typeface="Gungsuh" charset="-127"/>
            </a:endParaRPr>
          </a:p>
          <a:p>
            <a:endParaRPr kumimoji="1" lang="en-US" altLang="ko-KR" b="1" dirty="0">
              <a:solidFill>
                <a:srgbClr val="FF0000"/>
              </a:solidFill>
              <a:latin typeface="Gungsuh" charset="-127"/>
              <a:ea typeface="Gungsuh" charset="-127"/>
              <a:cs typeface="Gungsuh" charset="-127"/>
            </a:endParaRPr>
          </a:p>
          <a:p>
            <a:endParaRPr kumimoji="1" lang="ko-KR" altLang="en-US" b="1" dirty="0">
              <a:solidFill>
                <a:srgbClr val="FF0000"/>
              </a:solidFill>
              <a:latin typeface="Gungsuh" charset="-127"/>
              <a:ea typeface="Gungsuh" charset="-127"/>
              <a:cs typeface="Gungsuh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3818237"/>
            <a:ext cx="3251577" cy="27146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1629" y="6539951"/>
            <a:ext cx="4062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/>
              <a:t>Figure 12. Broken nuclear power plant pipe</a:t>
            </a:r>
            <a:endParaRPr kumimoji="1" lang="ko-KR" altLang="en-US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13" y="3818237"/>
            <a:ext cx="3251577" cy="27074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48019" y="6539951"/>
            <a:ext cx="2491415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/>
              <a:t>Figure 14. Hairline cracks in vessel</a:t>
            </a:r>
            <a:endParaRPr kumimoji="1" lang="ko-KR" altLang="en-US" sz="1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530" y="3818237"/>
            <a:ext cx="3334190" cy="27074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30522" y="6532843"/>
            <a:ext cx="3157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/>
              <a:t>Figure 13.  Power plant boiler tube failure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4825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Phaser"/>
          </p:stSnd>
        </p:sndAc>
      </p:transition>
    </mc:Choice>
    <mc:Fallback xmlns="">
      <p:transition spd="slow">
        <p:push dir="u"/>
        <p:sndAc>
          <p:stSnd>
            <p:snd r:embed="rId8" name="Phaser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s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Ray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천체</Template>
  <TotalTime>741</TotalTime>
  <Words>412</Words>
  <Application>Microsoft Macintosh PowerPoint</Application>
  <PresentationFormat>와이드스크린</PresentationFormat>
  <Paragraphs>79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맑은 고딕</vt:lpstr>
      <vt:lpstr>Apple SD Gothic Neo Light</vt:lpstr>
      <vt:lpstr>Calibri</vt:lpstr>
      <vt:lpstr>Calibri Light</vt:lpstr>
      <vt:lpstr>Gungsuh</vt:lpstr>
      <vt:lpstr>Mangal</vt:lpstr>
      <vt:lpstr>SignPainter HouseScript</vt:lpstr>
      <vt:lpstr>Wingdings</vt:lpstr>
      <vt:lpstr>Arial</vt:lpstr>
      <vt:lpstr>천체</vt:lpstr>
      <vt:lpstr>“If you want to find the secrets of the universe, think in terms of energy, frequency and vibration.”   ― Nikola Tesla-</vt:lpstr>
      <vt:lpstr> </vt:lpstr>
      <vt:lpstr>Background</vt:lpstr>
      <vt:lpstr>Solution</vt:lpstr>
      <vt:lpstr>prototype</vt:lpstr>
      <vt:lpstr>Core concept</vt:lpstr>
      <vt:lpstr>Core concept</vt:lpstr>
      <vt:lpstr>Core concept</vt:lpstr>
      <vt:lpstr>Future</vt:lpstr>
      <vt:lpstr>Q &amp; A</vt:lpstr>
      <vt:lpstr>References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 inspect a spacecraft for damage from Micro-Meteoroid and Orbital Debris (MMOD).</dc:title>
  <dc:creator>Microsoft Office 사용자</dc:creator>
  <cp:lastModifiedBy>Microsoft Office 사용자</cp:lastModifiedBy>
  <cp:revision>130</cp:revision>
  <dcterms:created xsi:type="dcterms:W3CDTF">2018-10-20T09:05:37Z</dcterms:created>
  <dcterms:modified xsi:type="dcterms:W3CDTF">2018-10-21T11:12:24Z</dcterms:modified>
</cp:coreProperties>
</file>